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95"/>
    <p:restoredTop sz="94693"/>
  </p:normalViewPr>
  <p:slideViewPr>
    <p:cSldViewPr snapToGrid="0" snapToObjects="1">
      <p:cViewPr>
        <p:scale>
          <a:sx n="57" d="100"/>
          <a:sy n="57" d="100"/>
        </p:scale>
        <p:origin x="256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226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74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06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5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87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62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26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439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34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628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535CF-1C98-1248-B04B-ED3CF1E419F2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3901B-D9B5-C84A-AF08-D0DDE4054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25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5402" y="422032"/>
            <a:ext cx="3752976" cy="1148836"/>
          </a:xfrm>
          <a:solidFill>
            <a:srgbClr val="0070C0"/>
          </a:solidFill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C O R AL</a:t>
            </a:r>
            <a:endParaRPr lang="en-US" dirty="0">
              <a:solidFill>
                <a:schemeClr val="bg1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5978" y="211016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85978" y="6494558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85978" y="5848227"/>
            <a:ext cx="4712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venir Next" charset="0"/>
                <a:ea typeface="Avenir Next" charset="0"/>
                <a:cs typeface="Avenir Next" charset="0"/>
              </a:rPr>
              <a:t>SAVESCRIPTION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78" y="2863727"/>
            <a:ext cx="26924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96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5978" y="211016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85978" y="6494558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5978" y="422032"/>
            <a:ext cx="5946180" cy="769441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CURRENT SITUATION </a:t>
            </a:r>
            <a:endParaRPr lang="en-US" sz="4400" dirty="0">
              <a:solidFill>
                <a:schemeClr val="bg1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9639" y="2115922"/>
            <a:ext cx="1031063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venir Next" charset="0"/>
                <a:ea typeface="Avenir Next" charset="0"/>
                <a:cs typeface="Avenir Next" charset="0"/>
              </a:rPr>
              <a:t>“Estimated </a:t>
            </a:r>
            <a:r>
              <a:rPr lang="en-US" sz="2400" b="1" dirty="0">
                <a:latin typeface="Avenir Next" charset="0"/>
                <a:ea typeface="Avenir Next" charset="0"/>
                <a:cs typeface="Avenir Next" charset="0"/>
              </a:rPr>
              <a:t>25,000 </a:t>
            </a:r>
            <a:r>
              <a:rPr lang="en-US" sz="2400" dirty="0">
                <a:latin typeface="Avenir Next" charset="0"/>
                <a:ea typeface="Avenir Next" charset="0"/>
                <a:cs typeface="Avenir Next" charset="0"/>
              </a:rPr>
              <a:t>deaths in the European Union that are caused by antibiotic resistant </a:t>
            </a:r>
            <a:r>
              <a:rPr lang="en-US" sz="2400" dirty="0" smtClean="0">
                <a:latin typeface="Avenir Next" charset="0"/>
                <a:ea typeface="Avenir Next" charset="0"/>
                <a:cs typeface="Avenir Next" charset="0"/>
              </a:rPr>
              <a:t>bacteria” </a:t>
            </a:r>
            <a:r>
              <a:rPr lang="en-US" sz="2400" i="1" dirty="0" smtClean="0">
                <a:latin typeface="Avenir Next" charset="0"/>
                <a:ea typeface="Avenir Next" charset="0"/>
                <a:cs typeface="Avenir Next" charset="0"/>
              </a:rPr>
              <a:t>World Health Organization, 2015</a:t>
            </a:r>
          </a:p>
          <a:p>
            <a:endParaRPr lang="en-US" sz="2400" i="1" dirty="0" smtClean="0">
              <a:latin typeface="Avenir Next" charset="0"/>
              <a:ea typeface="Avenir Next" charset="0"/>
              <a:cs typeface="Avenir Next" charset="0"/>
            </a:endParaRPr>
          </a:p>
          <a:p>
            <a:endParaRPr lang="en-US" sz="2400" i="1" dirty="0">
              <a:latin typeface="Avenir Next" charset="0"/>
              <a:ea typeface="Avenir Next" charset="0"/>
              <a:cs typeface="Avenir Next" charset="0"/>
            </a:endParaRPr>
          </a:p>
          <a:p>
            <a:endParaRPr lang="en-US" sz="2400" i="1" dirty="0" smtClean="0">
              <a:latin typeface="Avenir Next" charset="0"/>
              <a:ea typeface="Avenir Next" charset="0"/>
              <a:cs typeface="Avenir Next" charset="0"/>
            </a:endParaRPr>
          </a:p>
          <a:p>
            <a:endParaRPr lang="en-US" sz="2400" i="1" dirty="0">
              <a:latin typeface="Avenir Next" charset="0"/>
              <a:ea typeface="Avenir Next" charset="0"/>
              <a:cs typeface="Avenir Next" charset="0"/>
            </a:endParaRPr>
          </a:p>
          <a:p>
            <a:r>
              <a:rPr lang="en-US" sz="2400" dirty="0" smtClean="0">
                <a:latin typeface="Avenir Next" charset="0"/>
                <a:ea typeface="Avenir Next" charset="0"/>
                <a:cs typeface="Avenir Next" charset="0"/>
              </a:rPr>
              <a:t>“Medical </a:t>
            </a:r>
            <a:r>
              <a:rPr lang="en-US" sz="2400" dirty="0">
                <a:latin typeface="Avenir Next" charset="0"/>
                <a:ea typeface="Avenir Next" charset="0"/>
                <a:cs typeface="Avenir Next" charset="0"/>
              </a:rPr>
              <a:t>cost of patients with antibiotic resistant bacteria falls somewhere between </a:t>
            </a:r>
            <a:r>
              <a:rPr lang="en-US" sz="2400" b="1" dirty="0">
                <a:latin typeface="Avenir Next" charset="0"/>
                <a:ea typeface="Avenir Next" charset="0"/>
                <a:cs typeface="Avenir Next" charset="0"/>
              </a:rPr>
              <a:t>$18,588 to $29,060 </a:t>
            </a:r>
            <a:r>
              <a:rPr lang="en-US" sz="2400" dirty="0">
                <a:latin typeface="Avenir Next" charset="0"/>
                <a:ea typeface="Avenir Next" charset="0"/>
                <a:cs typeface="Avenir Next" charset="0"/>
              </a:rPr>
              <a:t>per </a:t>
            </a:r>
            <a:r>
              <a:rPr lang="en-US" sz="2400" dirty="0" smtClean="0">
                <a:latin typeface="Avenir Next" charset="0"/>
                <a:ea typeface="Avenir Next" charset="0"/>
                <a:cs typeface="Avenir Next" charset="0"/>
              </a:rPr>
              <a:t>patient” </a:t>
            </a:r>
            <a:r>
              <a:rPr lang="en-US" sz="2400" i="1" dirty="0" err="1" smtClean="0">
                <a:latin typeface="Avenir Next" charset="0"/>
                <a:ea typeface="Avenir Next" charset="0"/>
                <a:cs typeface="Avenir Next" charset="0"/>
              </a:rPr>
              <a:t>Ventola</a:t>
            </a:r>
            <a:r>
              <a:rPr lang="en-US" sz="2400" i="1" dirty="0">
                <a:latin typeface="Avenir Next" charset="0"/>
                <a:ea typeface="Avenir Next" charset="0"/>
                <a:cs typeface="Avenir Next" charset="0"/>
              </a:rPr>
              <a:t>, </a:t>
            </a:r>
            <a:r>
              <a:rPr lang="en-US" sz="2400" i="1" dirty="0" smtClean="0">
                <a:latin typeface="Avenir Next" charset="0"/>
                <a:ea typeface="Avenir Next" charset="0"/>
                <a:cs typeface="Avenir Next" charset="0"/>
              </a:rPr>
              <a:t>2015</a:t>
            </a:r>
          </a:p>
          <a:p>
            <a:endParaRPr lang="en-US" sz="2400" i="1" dirty="0">
              <a:latin typeface="Avenir Next" charset="0"/>
              <a:ea typeface="Avenir Next" charset="0"/>
              <a:cs typeface="Avenir Next" charset="0"/>
            </a:endParaRPr>
          </a:p>
          <a:p>
            <a:endParaRPr lang="en-US" sz="2400" i="1" dirty="0" smtClean="0">
              <a:latin typeface="Avenir Next" charset="0"/>
              <a:ea typeface="Avenir Next" charset="0"/>
              <a:cs typeface="Avenir Next" charset="0"/>
            </a:endParaRPr>
          </a:p>
          <a:p>
            <a:endParaRPr lang="en-US" sz="2400" i="1" dirty="0"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513" y="4869064"/>
            <a:ext cx="1495865" cy="165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47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5978" y="211016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85978" y="6494558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85978" y="422032"/>
            <a:ext cx="5442516" cy="769441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DECISION CRITERIA</a:t>
            </a:r>
            <a:endParaRPr lang="en-US" sz="4400" dirty="0">
              <a:solidFill>
                <a:schemeClr val="bg1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124" y="1517527"/>
            <a:ext cx="1929656" cy="192965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9508" y="3807871"/>
            <a:ext cx="31010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Ultimate goal: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Increase communication between patients and doctors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Provide patients knowledge on importance of medication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853546" y="3849800"/>
            <a:ext cx="33599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Ultimate Goal</a:t>
            </a:r>
            <a:r>
              <a:rPr lang="en-US" dirty="0" smtClean="0"/>
              <a:t>: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Organize pill schedule and give information on how to intake the medication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Focus on health and let this app accommodate to their medical needs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68951" y="3849800"/>
            <a:ext cx="31895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Ultimate Goal: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Reduce user error for medicine intake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Decrease chances for “superbug” mutations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 Lower health industry                     costs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622" y="1378152"/>
            <a:ext cx="1752400" cy="247196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/>
          <a:srcRect l="15707" t="17507" r="28428" b="21912"/>
          <a:stretch/>
        </p:blipFill>
        <p:spPr>
          <a:xfrm>
            <a:off x="462716" y="1322778"/>
            <a:ext cx="2850776" cy="2445421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 flipH="1">
            <a:off x="3703651" y="3807871"/>
            <a:ext cx="45719" cy="216799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 flipH="1">
            <a:off x="7334485" y="3807871"/>
            <a:ext cx="45719" cy="216799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513" y="4869064"/>
            <a:ext cx="1495865" cy="165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/>
      <p:bldP spid="12" grpId="0"/>
      <p:bldP spid="13" grpId="0"/>
      <p:bldP spid="23" grpId="0" animBg="1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5978" y="211016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85978" y="6494558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85978" y="422032"/>
            <a:ext cx="5181868" cy="769441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COMMUNICATION</a:t>
            </a:r>
            <a:endParaRPr lang="en-US" sz="4400" dirty="0">
              <a:solidFill>
                <a:schemeClr val="bg1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5978" y="1754799"/>
            <a:ext cx="550362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en-US" sz="3200" dirty="0" smtClean="0"/>
              <a:t>  Option for patients to receive  calls and/or texts</a:t>
            </a:r>
          </a:p>
          <a:p>
            <a:pPr marL="285750" indent="-285750">
              <a:buFont typeface="Wingdings" charset="2"/>
              <a:buChar char="ü"/>
            </a:pPr>
            <a:endParaRPr lang="en-US" sz="3200" dirty="0" smtClean="0"/>
          </a:p>
          <a:p>
            <a:pPr marL="285750" indent="-285750">
              <a:buFont typeface="Wingdings" charset="2"/>
              <a:buChar char="ü"/>
            </a:pPr>
            <a:r>
              <a:rPr lang="en-US" sz="3200" dirty="0" smtClean="0"/>
              <a:t>  Easy access to information for doctor’s contact </a:t>
            </a:r>
          </a:p>
          <a:p>
            <a:pPr marL="285750" indent="-285750">
              <a:buFont typeface="Wingdings" charset="2"/>
              <a:buChar char="ü"/>
            </a:pPr>
            <a:endParaRPr lang="en-US" sz="3200" dirty="0" smtClean="0"/>
          </a:p>
          <a:p>
            <a:pPr marL="285750" indent="-285750">
              <a:buFont typeface="Wingdings" charset="2"/>
              <a:buChar char="ü"/>
            </a:pPr>
            <a:r>
              <a:rPr lang="en-US" sz="3200" dirty="0" smtClean="0"/>
              <a:t>  Details on medication and possible side effects</a:t>
            </a:r>
          </a:p>
        </p:txBody>
      </p:sp>
      <p:sp>
        <p:nvSpPr>
          <p:cNvPr id="9" name="Rectangle 8"/>
          <p:cNvSpPr/>
          <p:nvPr/>
        </p:nvSpPr>
        <p:spPr>
          <a:xfrm>
            <a:off x="163677" y="1765950"/>
            <a:ext cx="483094" cy="508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85978" y="3203845"/>
            <a:ext cx="483094" cy="508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1901" y="3466930"/>
            <a:ext cx="5767444" cy="295367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85978" y="4652891"/>
            <a:ext cx="483094" cy="508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513" y="4869064"/>
            <a:ext cx="1495865" cy="16581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1901" y="622150"/>
            <a:ext cx="5767444" cy="285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9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/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5978" y="211016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85978" y="6494558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85978" y="422032"/>
            <a:ext cx="3097323" cy="769441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SCHEDULE</a:t>
            </a:r>
            <a:endParaRPr lang="en-US" sz="4400" dirty="0">
              <a:solidFill>
                <a:schemeClr val="bg1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513" y="4869064"/>
            <a:ext cx="1495865" cy="165815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5978" y="1754799"/>
            <a:ext cx="55036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en-US" sz="3200" dirty="0" smtClean="0"/>
              <a:t>  Receive call when it is time to take medication</a:t>
            </a:r>
          </a:p>
          <a:p>
            <a:pPr marL="285750" indent="-285750">
              <a:buFont typeface="Wingdings" charset="2"/>
              <a:buChar char="ü"/>
            </a:pPr>
            <a:endParaRPr lang="en-US" sz="3200" dirty="0" smtClean="0"/>
          </a:p>
          <a:p>
            <a:pPr marL="285750" indent="-285750">
              <a:buFont typeface="Wingdings" charset="2"/>
              <a:buChar char="ü"/>
            </a:pPr>
            <a:r>
              <a:rPr lang="en-US" sz="3200" dirty="0" smtClean="0"/>
              <a:t>  Focus on health instead of when to take pills</a:t>
            </a:r>
          </a:p>
          <a:p>
            <a:pPr marL="285750" indent="-285750">
              <a:buFont typeface="Wingdings" charset="2"/>
              <a:buChar char="ü"/>
            </a:pPr>
            <a:endParaRPr lang="en-US" sz="3200" dirty="0" smtClean="0"/>
          </a:p>
          <a:p>
            <a:pPr marL="285750" indent="-285750">
              <a:buFont typeface="Wingdings" charset="2"/>
              <a:buChar char="ü"/>
            </a:pPr>
            <a:r>
              <a:rPr lang="en-US" sz="3200" dirty="0" smtClean="0"/>
              <a:t>  Increase knowledge on the medication that they are using</a:t>
            </a:r>
          </a:p>
        </p:txBody>
      </p:sp>
      <p:sp>
        <p:nvSpPr>
          <p:cNvPr id="9" name="Rectangle 8"/>
          <p:cNvSpPr/>
          <p:nvPr/>
        </p:nvSpPr>
        <p:spPr>
          <a:xfrm>
            <a:off x="163677" y="1765950"/>
            <a:ext cx="483094" cy="508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85978" y="3203845"/>
            <a:ext cx="483094" cy="508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85978" y="4652891"/>
            <a:ext cx="483094" cy="508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r="1951"/>
          <a:stretch/>
        </p:blipFill>
        <p:spPr>
          <a:xfrm>
            <a:off x="6518018" y="806752"/>
            <a:ext cx="3363692" cy="552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99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5978" y="211016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85978" y="6494558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85978" y="422032"/>
            <a:ext cx="4538037" cy="769441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ULTIMATE GOAL</a:t>
            </a:r>
            <a:endParaRPr lang="en-US" sz="4400" dirty="0">
              <a:solidFill>
                <a:schemeClr val="bg1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513" y="4869064"/>
            <a:ext cx="1495865" cy="16581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5978" y="1754799"/>
            <a:ext cx="55036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en-US" sz="3200" dirty="0" smtClean="0"/>
              <a:t>  Decreases chances of antibiotic resistant bacteria</a:t>
            </a:r>
          </a:p>
          <a:p>
            <a:pPr marL="285750" indent="-285750">
              <a:buFont typeface="Wingdings" charset="2"/>
              <a:buChar char="ü"/>
            </a:pPr>
            <a:endParaRPr lang="en-US" sz="3200" dirty="0" smtClean="0"/>
          </a:p>
          <a:p>
            <a:pPr marL="285750" indent="-285750">
              <a:buFont typeface="Wingdings" charset="2"/>
              <a:buChar char="ü"/>
            </a:pPr>
            <a:r>
              <a:rPr lang="en-US" sz="3200" dirty="0" smtClean="0"/>
              <a:t>  Lower the rate of people affected by prescription related illnesses</a:t>
            </a:r>
          </a:p>
          <a:p>
            <a:pPr marL="285750" indent="-285750">
              <a:buFont typeface="Wingdings" charset="2"/>
              <a:buChar char="ü"/>
            </a:pPr>
            <a:endParaRPr lang="en-US" sz="3200" dirty="0" smtClean="0"/>
          </a:p>
          <a:p>
            <a:pPr marL="285750" indent="-285750">
              <a:buFont typeface="Wingdings" charset="2"/>
              <a:buChar char="ü"/>
            </a:pPr>
            <a:r>
              <a:rPr lang="en-US" sz="3200" dirty="0" smtClean="0"/>
              <a:t>  Lower health care cost per person by reducing user error</a:t>
            </a:r>
          </a:p>
        </p:txBody>
      </p:sp>
      <p:sp>
        <p:nvSpPr>
          <p:cNvPr id="7" name="Rectangle 6"/>
          <p:cNvSpPr/>
          <p:nvPr/>
        </p:nvSpPr>
        <p:spPr>
          <a:xfrm>
            <a:off x="163677" y="1765950"/>
            <a:ext cx="483094" cy="508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978" y="3203845"/>
            <a:ext cx="483094" cy="508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5978" y="5128392"/>
            <a:ext cx="483094" cy="508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150" y="1191473"/>
            <a:ext cx="5195363" cy="519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202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5978" y="211016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85978" y="6494558"/>
            <a:ext cx="11582400" cy="2110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367" y="1534165"/>
            <a:ext cx="3471622" cy="384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1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205</Words>
  <Application>Microsoft Macintosh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Avenir Next</vt:lpstr>
      <vt:lpstr>Calibri</vt:lpstr>
      <vt:lpstr>Calibri Light</vt:lpstr>
      <vt:lpstr>Wingdings</vt:lpstr>
      <vt:lpstr>Arial</vt:lpstr>
      <vt:lpstr>Office Theme</vt:lpstr>
      <vt:lpstr>C O R 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 O R A L</dc:title>
  <dc:creator>Yun Yi Yang</dc:creator>
  <cp:lastModifiedBy>Yun Yi Yang</cp:lastModifiedBy>
  <cp:revision>17</cp:revision>
  <dcterms:created xsi:type="dcterms:W3CDTF">2017-03-25T16:03:15Z</dcterms:created>
  <dcterms:modified xsi:type="dcterms:W3CDTF">2017-03-26T05:13:17Z</dcterms:modified>
</cp:coreProperties>
</file>

<file path=docProps/thumbnail.jpeg>
</file>